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2" r:id="rId3"/>
    <p:sldId id="332" r:id="rId4"/>
    <p:sldId id="334" r:id="rId5"/>
    <p:sldId id="329" r:id="rId6"/>
    <p:sldId id="331" r:id="rId7"/>
    <p:sldId id="310" r:id="rId8"/>
    <p:sldId id="312" r:id="rId9"/>
    <p:sldId id="323" r:id="rId10"/>
    <p:sldId id="324" r:id="rId11"/>
    <p:sldId id="325" r:id="rId12"/>
    <p:sldId id="326" r:id="rId13"/>
    <p:sldId id="32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Relationship Id="rId6" Type="http://schemas.openxmlformats.org/officeDocument/2006/relationships/image" Target="../media/image19.wmf"/><Relationship Id="rId5" Type="http://schemas.openxmlformats.org/officeDocument/2006/relationships/image" Target="../media/image18.wmf"/><Relationship Id="rId4" Type="http://schemas.openxmlformats.org/officeDocument/2006/relationships/image" Target="../media/image17.wmf"/></Relationships>
</file>

<file path=ppt/media/image1.png>
</file>

<file path=ppt/media/image10.png>
</file>

<file path=ppt/media/image11.png>
</file>

<file path=ppt/media/image12.png>
</file>

<file path=ppt/media/image13.png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358D-4CA3-4619-B6BF-90E5C85B6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A06E57-1F07-4084-BA05-4DC226688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09EAD-91E6-4758-90CA-497E6D734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5D351-2A5A-4647-BD92-82BE6BA9C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DAC05-8C92-4B28-81B3-500319E0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099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EEE44-844A-46E5-9840-3B1B84724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77482B-C240-484A-9CC7-E22A2A8D9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27DFD-D1E9-444E-A140-13C39D1F7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0DFB5-1640-4D40-A497-F726563AF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6F56-92C2-44DE-B2E9-EEEC840A9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37909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611EEB-5903-44AB-936E-561B3A9E9A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8CB7C-3EFD-4132-B41F-D008D78AF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2CFF6-281E-4B60-A017-A5E404205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C8809-4974-4C7A-9AE1-3F607C90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CF412-5D0A-4CCD-A96B-71EF54BEE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63191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85176-2EFB-4B63-A701-679BB1A77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D9700-928C-4398-B0A4-251305017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D24F0-51B2-4866-B3C8-8A9D687A1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4723D-B604-4658-A3A1-A605C978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642D4-D796-4292-8EBD-BCC4BA02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9357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F83F4-9673-4E65-A1F4-9F2D72D7A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F0AA7-2396-4BE8-95CA-AD39DB53D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CED5A-594C-4C28-8530-BCAC2DD14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B5FB9-6C87-48C3-8EA6-2B591977E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673C3-C074-4764-84DE-4FF84EA6A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2942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365E2-E493-4A67-87CE-39D598F7B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32A6-FAF0-4624-BEB3-DF94BE3C5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4559C-E561-4620-847A-F7CACA52BD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AB46C-F1CC-4793-8DFD-0185EEDF6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04B30-856D-4D25-A694-8AF9C30EC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7E64F-88DF-47E1-8039-293DBA31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84874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40AEE-A772-4B09-9A3B-2ED5F945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373F6-2ED9-4627-9264-827DC192A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E4444-EB71-40A4-BD09-D9313D203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41639-72DC-4E9A-87B2-A7C9EA9D5B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1005B8-7975-4034-BED4-193EFA683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F1969E-34CD-4ED0-B7D2-B2E8970CA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18FF31-D481-44E5-865A-991441BF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C0AC35-B55F-4C7D-8258-98B5B915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9187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9034B-7888-4286-AE0A-0B5057E31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28C58-B26F-495D-BAC9-28E77DD8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EEA6F-C0EC-45AB-BEEA-751900101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2CA171-BB0E-4389-AB3A-7C741065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33301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CEF85-1129-43D0-8AAC-E551283D0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3E018-D234-4BBD-B6A8-B59A5321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FE09F-4768-42A9-A769-0C41C1A93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013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7F461-25A7-4855-AF62-DEA2D31B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43FFB-A13B-4C38-BADE-B4C198AF1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A6B8A-97CA-42E5-BDD2-355B9EFF97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0F9A8-F4EE-4019-8806-8A80B6E0E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D07D0-3DC2-40F8-BFB0-9D2394C07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7B6EB-38E7-4334-9CD7-551B60943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870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F8DC2-2463-45C2-9229-2F70DC5F8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650361-E014-41C9-AF34-7EB46B65A5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DDE47A-0C6F-4572-9717-8222A591D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07D98-35E2-49B2-AECA-CDF831A42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55C8C-E94F-403F-87A7-718649FE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4D722-17F3-4104-A299-D478634D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51700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EFA06-AC9F-4310-BBC9-16EFC0CF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2EBB2-EDCD-4B30-B335-AA11369D7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3D983-BE71-4CB3-AB0F-BA924B136B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7A556-BD71-4FDC-A43C-8D0B5116D5B9}" type="datetimeFigureOut">
              <a:rPr lang="en-ID" smtClean="0"/>
              <a:t>02/10/2022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5E9AF-729A-4D75-B9FE-7376DA84C3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89E35-6E09-4CD9-AA42-9E15B6315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980B8-FC1F-4377-AC5B-A05467BB839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3246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blog.gojek.io/fantastic-drivers-and-how-to-find-them/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2.png"/><Relationship Id="rId3" Type="http://schemas.openxmlformats.org/officeDocument/2006/relationships/oleObject" Target="../embeddings/oleObject1.bin"/><Relationship Id="rId21" Type="http://schemas.openxmlformats.org/officeDocument/2006/relationships/image" Target="../media/image5.png"/><Relationship Id="rId7" Type="http://schemas.openxmlformats.org/officeDocument/2006/relationships/image" Target="../media/image15.wmf"/><Relationship Id="rId12" Type="http://schemas.openxmlformats.org/officeDocument/2006/relationships/image" Target="../media/image17.wmf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9.wmf"/><Relationship Id="rId20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16.wmf"/><Relationship Id="rId19" Type="http://schemas.openxmlformats.org/officeDocument/2006/relationships/image" Target="../media/image3.png"/><Relationship Id="rId4" Type="http://schemas.openxmlformats.org/officeDocument/2006/relationships/image" Target="../media/image14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B5811D7-4345-4A4D-818D-791A61186EE0}"/>
              </a:ext>
            </a:extLst>
          </p:cNvPr>
          <p:cNvSpPr txBox="1">
            <a:spLocks/>
          </p:cNvSpPr>
          <p:nvPr/>
        </p:nvSpPr>
        <p:spPr>
          <a:xfrm>
            <a:off x="1591056" y="2260601"/>
            <a:ext cx="9009888" cy="10073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solidFill>
                  <a:srgbClr val="005A8E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 Means Clustering</a:t>
            </a:r>
            <a:endParaRPr lang="en-ID" sz="6600" b="1" dirty="0">
              <a:solidFill>
                <a:srgbClr val="005A8E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grpSp>
        <p:nvGrpSpPr>
          <p:cNvPr id="7" name="Google Shape;91;p1">
            <a:extLst>
              <a:ext uri="{FF2B5EF4-FFF2-40B4-BE49-F238E27FC236}">
                <a16:creationId xmlns:a16="http://schemas.microsoft.com/office/drawing/2014/main" id="{5E768998-F177-4E68-8198-6EC02192AF24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8" name="Google Shape;92;p1">
              <a:extLst>
                <a:ext uri="{FF2B5EF4-FFF2-40B4-BE49-F238E27FC236}">
                  <a16:creationId xmlns:a16="http://schemas.microsoft.com/office/drawing/2014/main" id="{C8DD13B8-2C76-4CC9-B748-466A8ED09617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" name="Google Shape;93;p1">
              <a:extLst>
                <a:ext uri="{FF2B5EF4-FFF2-40B4-BE49-F238E27FC236}">
                  <a16:creationId xmlns:a16="http://schemas.microsoft.com/office/drawing/2014/main" id="{952A3F8C-851F-4165-AA06-4DDB5C8D29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94;p1">
              <a:extLst>
                <a:ext uri="{FF2B5EF4-FFF2-40B4-BE49-F238E27FC236}">
                  <a16:creationId xmlns:a16="http://schemas.microsoft.com/office/drawing/2014/main" id="{B1DECC2E-5465-4489-8C58-0E6E74B4793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95;p1">
              <a:extLst>
                <a:ext uri="{FF2B5EF4-FFF2-40B4-BE49-F238E27FC236}">
                  <a16:creationId xmlns:a16="http://schemas.microsoft.com/office/drawing/2014/main" id="{F507E861-551B-4E88-BBA9-2D9EA756C6E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96;p1">
              <a:extLst>
                <a:ext uri="{FF2B5EF4-FFF2-40B4-BE49-F238E27FC236}">
                  <a16:creationId xmlns:a16="http://schemas.microsoft.com/office/drawing/2014/main" id="{43E860C6-FC54-489E-BD78-F26D752EC26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7;p1">
              <a:extLst>
                <a:ext uri="{FF2B5EF4-FFF2-40B4-BE49-F238E27FC236}">
                  <a16:creationId xmlns:a16="http://schemas.microsoft.com/office/drawing/2014/main" id="{FB1B93B0-04C0-44F6-9FC1-3317A684A3C8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63785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of K Means Clustering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5F8AB34-0417-4FD9-8CE0-CC8392092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19" y="1907482"/>
            <a:ext cx="9527914" cy="21721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/>
              <a:t>2. Why use the K Means Clustering method?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K Means is the most popular method</a:t>
            </a:r>
          </a:p>
          <a:p>
            <a:r>
              <a:rPr lang="en-US" sz="2000" dirty="0"/>
              <a:t>SSE function on K Means is proven towards Local Optimum</a:t>
            </a:r>
          </a:p>
          <a:p>
            <a:r>
              <a:rPr lang="en-US" sz="2000" dirty="0"/>
              <a:t>Has certain advantages</a:t>
            </a:r>
          </a:p>
          <a:p>
            <a:pPr marL="0" indent="0">
              <a:buNone/>
            </a:pPr>
            <a:endParaRPr lang="en-US" sz="1900" dirty="0"/>
          </a:p>
        </p:txBody>
      </p:sp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02413FE9-867B-45D7-BB80-270296B1D96E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2" name="Google Shape;92;p1">
              <a:extLst>
                <a:ext uri="{FF2B5EF4-FFF2-40B4-BE49-F238E27FC236}">
                  <a16:creationId xmlns:a16="http://schemas.microsoft.com/office/drawing/2014/main" id="{27F5D16F-FC78-46C9-9148-892A9407EFAA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B09D2801-C61D-4CBA-810A-F6A687F1B5DA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4FB36968-A291-46B9-9CCE-528383CE2D4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A36BB9AA-C505-4F45-93D4-3D5E05B00A6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591A84C5-B278-42F0-8B09-DAD53536942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7;p1">
              <a:extLst>
                <a:ext uri="{FF2B5EF4-FFF2-40B4-BE49-F238E27FC236}">
                  <a16:creationId xmlns:a16="http://schemas.microsoft.com/office/drawing/2014/main" id="{EB654CAF-E2FC-458A-933C-9677DDF27D8E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4740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of K Means Clustering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5F8AB34-0417-4FD9-8CE0-CC8392092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19" y="1907482"/>
            <a:ext cx="9527914" cy="21721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/>
              <a:t>3. </a:t>
            </a:r>
            <a:r>
              <a:rPr lang="en-US" sz="1900" dirty="0" err="1"/>
              <a:t>Strengh</a:t>
            </a:r>
            <a:r>
              <a:rPr lang="en-US" sz="1900" dirty="0"/>
              <a:t> of K Means Clustering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Easy to understand and implement</a:t>
            </a:r>
          </a:p>
          <a:p>
            <a:r>
              <a:rPr lang="en-US" sz="2000" dirty="0"/>
              <a:t>Efficient in time complexity, O(</a:t>
            </a:r>
            <a:r>
              <a:rPr lang="en-US" sz="2000" dirty="0" err="1"/>
              <a:t>tkn</a:t>
            </a:r>
            <a:r>
              <a:rPr lang="en-US" sz="2000" dirty="0"/>
              <a:t>); n=number of data, k=number of clusters, t=number of iterations</a:t>
            </a:r>
          </a:p>
          <a:p>
            <a:r>
              <a:rPr lang="en-US" sz="2000" dirty="0"/>
              <a:t>As long as k and t are small numbers, k means is a linear algorithm</a:t>
            </a:r>
            <a:endParaRPr lang="en-US" sz="1900" dirty="0"/>
          </a:p>
        </p:txBody>
      </p:sp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EE1DBF8D-E830-4DB3-B261-737C44C50C7E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2" name="Google Shape;92;p1">
              <a:extLst>
                <a:ext uri="{FF2B5EF4-FFF2-40B4-BE49-F238E27FC236}">
                  <a16:creationId xmlns:a16="http://schemas.microsoft.com/office/drawing/2014/main" id="{78CAB0FC-8180-4AFD-811F-05E460D0EC89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7B4DAE7C-55D9-4513-BEF3-062BC9767E17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7608557B-AE84-4AB0-8A8B-73A77C1E045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A2309238-88A1-48FC-9141-507868D6248C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57F974A2-5A42-47EF-B673-7DF648AB580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7;p1">
              <a:extLst>
                <a:ext uri="{FF2B5EF4-FFF2-40B4-BE49-F238E27FC236}">
                  <a16:creationId xmlns:a16="http://schemas.microsoft.com/office/drawing/2014/main" id="{D043FB70-AF2A-4583-B893-D0762501C042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02209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of K Means Clustering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5F8AB34-0417-4FD9-8CE0-CC8392092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19" y="1907482"/>
            <a:ext cx="9527914" cy="31166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/>
              <a:t>3. Weakness of K Means Clustering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This algorithm can only be applied if the mean is well defined, this means that the k-means method can only be used on numerical data, for categorical data it can use K-mode, where the center of the cluster is represented as the data that occurs most often.</a:t>
            </a:r>
          </a:p>
          <a:p>
            <a:r>
              <a:rPr lang="en-US" sz="2000" dirty="0"/>
              <a:t>The cluster form is only spherical (because it is a partition method)</a:t>
            </a:r>
          </a:p>
          <a:p>
            <a:r>
              <a:rPr lang="en-US" sz="2000" dirty="0"/>
              <a:t>User need to specify k first</a:t>
            </a:r>
          </a:p>
          <a:p>
            <a:r>
              <a:rPr lang="en-US" sz="2000" dirty="0"/>
              <a:t>This algorithm is sensitive to outliers (Because it uses the Mean)</a:t>
            </a:r>
            <a:endParaRPr lang="en-US" sz="1900" dirty="0"/>
          </a:p>
        </p:txBody>
      </p:sp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6363BFA9-75B6-463C-B28F-67C055CF89D7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2" name="Google Shape;92;p1">
              <a:extLst>
                <a:ext uri="{FF2B5EF4-FFF2-40B4-BE49-F238E27FC236}">
                  <a16:creationId xmlns:a16="http://schemas.microsoft.com/office/drawing/2014/main" id="{E64290D0-CF24-4DC5-87FB-EAF1518A0707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D1575C87-B4BA-4CAC-A22C-4BE991E4B982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A6558456-849E-40E7-9428-562B7BAFCC8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3D72D983-229E-4480-9258-90D503D9C59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2F06BD22-A7B6-46A2-9B93-C6E48718924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7;p1">
              <a:extLst>
                <a:ext uri="{FF2B5EF4-FFF2-40B4-BE49-F238E27FC236}">
                  <a16:creationId xmlns:a16="http://schemas.microsoft.com/office/drawing/2014/main" id="{D93FE40B-E8EC-46A0-85FD-21C25B45355D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5989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E8853-EA08-4AAC-85A1-F39034721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848" y="1696295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 …</a:t>
            </a:r>
            <a:endParaRPr lang="en-ID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6" name="Google Shape;91;p1">
            <a:extLst>
              <a:ext uri="{FF2B5EF4-FFF2-40B4-BE49-F238E27FC236}">
                <a16:creationId xmlns:a16="http://schemas.microsoft.com/office/drawing/2014/main" id="{C61D02F2-0949-40DB-B102-A17A0381147D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7" name="Google Shape;92;p1">
              <a:extLst>
                <a:ext uri="{FF2B5EF4-FFF2-40B4-BE49-F238E27FC236}">
                  <a16:creationId xmlns:a16="http://schemas.microsoft.com/office/drawing/2014/main" id="{6B6B0465-5A5D-400B-B5F0-2EE6612E77F2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" name="Google Shape;93;p1">
              <a:extLst>
                <a:ext uri="{FF2B5EF4-FFF2-40B4-BE49-F238E27FC236}">
                  <a16:creationId xmlns:a16="http://schemas.microsoft.com/office/drawing/2014/main" id="{045AD005-FACC-42B5-B087-87B47D4F5BE5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94;p1">
              <a:extLst>
                <a:ext uri="{FF2B5EF4-FFF2-40B4-BE49-F238E27FC236}">
                  <a16:creationId xmlns:a16="http://schemas.microsoft.com/office/drawing/2014/main" id="{CB8A6A50-BB4A-4B40-8071-F97DE8254CE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95;p1">
              <a:extLst>
                <a:ext uri="{FF2B5EF4-FFF2-40B4-BE49-F238E27FC236}">
                  <a16:creationId xmlns:a16="http://schemas.microsoft.com/office/drawing/2014/main" id="{6275A4F8-C248-4D5A-9AF9-C17F37D68719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6;p1">
              <a:extLst>
                <a:ext uri="{FF2B5EF4-FFF2-40B4-BE49-F238E27FC236}">
                  <a16:creationId xmlns:a16="http://schemas.microsoft.com/office/drawing/2014/main" id="{4B4DCAB7-BC01-45DA-9DB6-4EFDA8241BA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7;p1">
              <a:extLst>
                <a:ext uri="{FF2B5EF4-FFF2-40B4-BE49-F238E27FC236}">
                  <a16:creationId xmlns:a16="http://schemas.microsoft.com/office/drawing/2014/main" id="{B938A691-55AA-4CD0-BC26-0E3A035D11C5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7529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Apa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itu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600" b="1" dirty="0">
                <a:solidFill>
                  <a:srgbClr val="005A8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Clustering</a:t>
            </a:r>
            <a:r>
              <a:rPr lang="en-US" sz="3600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8CCA3A-846F-4FA5-AE0E-9A035EF27976}"/>
              </a:ext>
            </a:extLst>
          </p:cNvPr>
          <p:cNvSpPr/>
          <p:nvPr/>
        </p:nvSpPr>
        <p:spPr>
          <a:xfrm>
            <a:off x="641020" y="1894461"/>
            <a:ext cx="115509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Clustering </a:t>
            </a: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</a:rPr>
              <a:t>tugas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membagi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titik-titik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ke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beberapa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kelompok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</a:rPr>
              <a:t>sedemikian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</a:rPr>
              <a:t>sehingga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titik-titik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kelompok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sama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lebih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mirip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titik-titik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data lain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kelompok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sama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dibandingkan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dengan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titik-titik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dalam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b="1" dirty="0" err="1">
                <a:latin typeface="Roboto" panose="02000000000000000000" pitchFamily="2" charset="0"/>
                <a:ea typeface="Roboto" panose="02000000000000000000" pitchFamily="2" charset="0"/>
              </a:rPr>
              <a:t>kelompok</a:t>
            </a:r>
            <a:r>
              <a:rPr 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lain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ID" sz="40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99DCDA-3C82-4D71-8F49-63B90B91D5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42CE7-E496-4596-8676-B43AC61D4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42" y="3931646"/>
            <a:ext cx="5140325" cy="1977513"/>
          </a:xfrm>
          <a:prstGeom prst="rect">
            <a:avLst/>
          </a:prstGeom>
        </p:spPr>
      </p:pic>
      <p:grpSp>
        <p:nvGrpSpPr>
          <p:cNvPr id="10" name="Google Shape;91;p1">
            <a:extLst>
              <a:ext uri="{FF2B5EF4-FFF2-40B4-BE49-F238E27FC236}">
                <a16:creationId xmlns:a16="http://schemas.microsoft.com/office/drawing/2014/main" id="{3B5E5EFA-AD6D-4E4D-8820-25AFF2202C2B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3" name="Google Shape;92;p1">
              <a:extLst>
                <a:ext uri="{FF2B5EF4-FFF2-40B4-BE49-F238E27FC236}">
                  <a16:creationId xmlns:a16="http://schemas.microsoft.com/office/drawing/2014/main" id="{4E168B6A-109F-44F0-8BCC-852F0E06B352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" name="Google Shape;93;p1">
              <a:extLst>
                <a:ext uri="{FF2B5EF4-FFF2-40B4-BE49-F238E27FC236}">
                  <a16:creationId xmlns:a16="http://schemas.microsoft.com/office/drawing/2014/main" id="{07AD1BDE-F056-4804-A602-B51846F7AC7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4;p1">
              <a:extLst>
                <a:ext uri="{FF2B5EF4-FFF2-40B4-BE49-F238E27FC236}">
                  <a16:creationId xmlns:a16="http://schemas.microsoft.com/office/drawing/2014/main" id="{88F0C4ED-BA1A-4F99-8D6A-47C2C5EADB3C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5;p1">
              <a:extLst>
                <a:ext uri="{FF2B5EF4-FFF2-40B4-BE49-F238E27FC236}">
                  <a16:creationId xmlns:a16="http://schemas.microsoft.com/office/drawing/2014/main" id="{D41AD928-D5DE-4233-9BA5-0CDED30DB32B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6;p1">
              <a:extLst>
                <a:ext uri="{FF2B5EF4-FFF2-40B4-BE49-F238E27FC236}">
                  <a16:creationId xmlns:a16="http://schemas.microsoft.com/office/drawing/2014/main" id="{C76A8552-5F67-40E7-8157-AE9BD9589BA6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97;p1">
              <a:extLst>
                <a:ext uri="{FF2B5EF4-FFF2-40B4-BE49-F238E27FC236}">
                  <a16:creationId xmlns:a16="http://schemas.microsoft.com/office/drawing/2014/main" id="{703B7B4D-7D51-4D42-AF9B-C31DB66CDFBC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8809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5A8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Clustering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di Industry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99DCDA-3C82-4D71-8F49-63B90B91D5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grpSp>
        <p:nvGrpSpPr>
          <p:cNvPr id="8" name="Google Shape;184;gf3caec0138_0_0">
            <a:extLst>
              <a:ext uri="{FF2B5EF4-FFF2-40B4-BE49-F238E27FC236}">
                <a16:creationId xmlns:a16="http://schemas.microsoft.com/office/drawing/2014/main" id="{E986C9DC-1A77-461E-8BEB-78927A337FB1}"/>
              </a:ext>
            </a:extLst>
          </p:cNvPr>
          <p:cNvGrpSpPr/>
          <p:nvPr/>
        </p:nvGrpSpPr>
        <p:grpSpPr>
          <a:xfrm>
            <a:off x="641019" y="1848474"/>
            <a:ext cx="4830609" cy="4085367"/>
            <a:chOff x="0" y="1971777"/>
            <a:chExt cx="5018899" cy="4266797"/>
          </a:xfrm>
        </p:grpSpPr>
        <p:pic>
          <p:nvPicPr>
            <p:cNvPr id="10" name="Google Shape;185;gf3caec0138_0_0">
              <a:extLst>
                <a:ext uri="{FF2B5EF4-FFF2-40B4-BE49-F238E27FC236}">
                  <a16:creationId xmlns:a16="http://schemas.microsoft.com/office/drawing/2014/main" id="{BF9B7091-E6B2-45E7-A799-86A69CE66D67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5535" t="11109" r="8641" b="5354"/>
            <a:stretch/>
          </p:blipFill>
          <p:spPr>
            <a:xfrm>
              <a:off x="0" y="2330225"/>
              <a:ext cx="5018899" cy="39083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Google Shape;186;gf3caec0138_0_0">
              <a:extLst>
                <a:ext uri="{FF2B5EF4-FFF2-40B4-BE49-F238E27FC236}">
                  <a16:creationId xmlns:a16="http://schemas.microsoft.com/office/drawing/2014/main" id="{9D4DD1E0-D423-4BDB-9644-9861ED95BF58}"/>
                </a:ext>
              </a:extLst>
            </p:cNvPr>
            <p:cNvSpPr txBox="1"/>
            <p:nvPr/>
          </p:nvSpPr>
          <p:spPr>
            <a:xfrm>
              <a:off x="890410" y="1971777"/>
              <a:ext cx="3238077" cy="3856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Customer Segmentation</a:t>
              </a:r>
              <a:endParaRPr sz="18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" name="Google Shape;187;gf3caec0138_0_0">
            <a:extLst>
              <a:ext uri="{FF2B5EF4-FFF2-40B4-BE49-F238E27FC236}">
                <a16:creationId xmlns:a16="http://schemas.microsoft.com/office/drawing/2014/main" id="{2F02C38B-7941-40D8-A236-9BB9F7C05BD7}"/>
              </a:ext>
            </a:extLst>
          </p:cNvPr>
          <p:cNvGrpSpPr/>
          <p:nvPr/>
        </p:nvGrpSpPr>
        <p:grpSpPr>
          <a:xfrm>
            <a:off x="6945068" y="1925420"/>
            <a:ext cx="3696452" cy="3939062"/>
            <a:chOff x="5274550" y="2028575"/>
            <a:chExt cx="3863426" cy="4210000"/>
          </a:xfrm>
        </p:grpSpPr>
        <p:pic>
          <p:nvPicPr>
            <p:cNvPr id="15" name="Google Shape;188;gf3caec0138_0_0">
              <a:extLst>
                <a:ext uri="{FF2B5EF4-FFF2-40B4-BE49-F238E27FC236}">
                  <a16:creationId xmlns:a16="http://schemas.microsoft.com/office/drawing/2014/main" id="{E87F58BB-0928-45B3-ACC0-9E4CABF8BD5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274550" y="2330225"/>
              <a:ext cx="3863426" cy="3908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Google Shape;189;gf3caec0138_0_0">
              <a:extLst>
                <a:ext uri="{FF2B5EF4-FFF2-40B4-BE49-F238E27FC236}">
                  <a16:creationId xmlns:a16="http://schemas.microsoft.com/office/drawing/2014/main" id="{8D6C0392-505C-485C-9D11-C7E04FAF1434}"/>
                </a:ext>
              </a:extLst>
            </p:cNvPr>
            <p:cNvSpPr txBox="1"/>
            <p:nvPr/>
          </p:nvSpPr>
          <p:spPr>
            <a:xfrm>
              <a:off x="5872163" y="2028575"/>
              <a:ext cx="2668200" cy="3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Anomaly Detection</a:t>
              </a:r>
              <a:endParaRPr sz="18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oogle Shape;91;p1">
            <a:extLst>
              <a:ext uri="{FF2B5EF4-FFF2-40B4-BE49-F238E27FC236}">
                <a16:creationId xmlns:a16="http://schemas.microsoft.com/office/drawing/2014/main" id="{F3E0B74D-3A2B-494B-A05F-DA65B4B3EF51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7" name="Google Shape;92;p1">
              <a:extLst>
                <a:ext uri="{FF2B5EF4-FFF2-40B4-BE49-F238E27FC236}">
                  <a16:creationId xmlns:a16="http://schemas.microsoft.com/office/drawing/2014/main" id="{FCD589C4-68E9-4E27-B9EA-E3F71B3CD8AD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" name="Google Shape;93;p1">
              <a:extLst>
                <a:ext uri="{FF2B5EF4-FFF2-40B4-BE49-F238E27FC236}">
                  <a16:creationId xmlns:a16="http://schemas.microsoft.com/office/drawing/2014/main" id="{44C67D2A-51D6-409D-AA1E-3BA33D0512B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94;p1">
              <a:extLst>
                <a:ext uri="{FF2B5EF4-FFF2-40B4-BE49-F238E27FC236}">
                  <a16:creationId xmlns:a16="http://schemas.microsoft.com/office/drawing/2014/main" id="{8F3DBAFB-0F36-44B4-8DC2-ACAECE2BB48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95;p1">
              <a:extLst>
                <a:ext uri="{FF2B5EF4-FFF2-40B4-BE49-F238E27FC236}">
                  <a16:creationId xmlns:a16="http://schemas.microsoft.com/office/drawing/2014/main" id="{87805C24-9B40-44BA-91D6-E39D3E49362A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96;p1">
              <a:extLst>
                <a:ext uri="{FF2B5EF4-FFF2-40B4-BE49-F238E27FC236}">
                  <a16:creationId xmlns:a16="http://schemas.microsoft.com/office/drawing/2014/main" id="{07F00777-BF6F-48A2-970D-3DF4FF468FB4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97;p1">
              <a:extLst>
                <a:ext uri="{FF2B5EF4-FFF2-40B4-BE49-F238E27FC236}">
                  <a16:creationId xmlns:a16="http://schemas.microsoft.com/office/drawing/2014/main" id="{F1C5227A-4F1F-4B5F-ABD1-6E080032A1CC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0175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5A8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Clustering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in Industry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99DCDA-3C82-4D71-8F49-63B90B91D5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BAC2BA1-C60C-461E-8992-73BCF316A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70" y="2320459"/>
            <a:ext cx="4563431" cy="31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FA0E7E4-1081-4669-8BB5-EC59B16EA6B7}"/>
              </a:ext>
            </a:extLst>
          </p:cNvPr>
          <p:cNvSpPr/>
          <p:nvPr/>
        </p:nvSpPr>
        <p:spPr>
          <a:xfrm>
            <a:off x="795970" y="5666108"/>
            <a:ext cx="40300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1200" dirty="0">
                <a:hlinkClick r:id="rId3"/>
              </a:rPr>
              <a:t>https://blog.gojek.io/fantastic-drivers-and-how-to-find-them/</a:t>
            </a:r>
            <a:endParaRPr lang="en-ID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25FF0-8626-4B2A-855B-40567F8E9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600" y="1923054"/>
            <a:ext cx="2531559" cy="595312"/>
          </a:xfrm>
          <a:prstGeom prst="rect">
            <a:avLst/>
          </a:prstGeom>
        </p:spPr>
      </p:pic>
      <p:sp>
        <p:nvSpPr>
          <p:cNvPr id="17" name="Google Shape;189;gf3caec0138_0_0">
            <a:extLst>
              <a:ext uri="{FF2B5EF4-FFF2-40B4-BE49-F238E27FC236}">
                <a16:creationId xmlns:a16="http://schemas.microsoft.com/office/drawing/2014/main" id="{0F7E746E-1C1F-4E1E-91CF-E467D25D24FB}"/>
              </a:ext>
            </a:extLst>
          </p:cNvPr>
          <p:cNvSpPr txBox="1"/>
          <p:nvPr/>
        </p:nvSpPr>
        <p:spPr>
          <a:xfrm>
            <a:off x="1106789" y="1780365"/>
            <a:ext cx="410623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Customer Segmentation in </a:t>
            </a:r>
            <a:r>
              <a:rPr lang="en-US" sz="1800" b="0" i="0" u="none" strike="noStrike" cap="none" dirty="0" err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Gojek</a:t>
            </a:r>
            <a:endParaRPr sz="18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91;p1">
            <a:extLst>
              <a:ext uri="{FF2B5EF4-FFF2-40B4-BE49-F238E27FC236}">
                <a16:creationId xmlns:a16="http://schemas.microsoft.com/office/drawing/2014/main" id="{2ED900C9-F72C-422E-B496-48600D921452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2" name="Google Shape;92;p1">
              <a:extLst>
                <a:ext uri="{FF2B5EF4-FFF2-40B4-BE49-F238E27FC236}">
                  <a16:creationId xmlns:a16="http://schemas.microsoft.com/office/drawing/2014/main" id="{1BD6C85A-9351-4D42-B5D4-7FE31D761A1E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052A340B-7A6A-403D-BCDB-F8F37C69CB8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28724717-9BDC-44ED-8686-B58E3B883523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B4B12403-F0F8-4485-8E4A-E4A647BAA071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D2CC0F2F-9DDE-4A14-8DE9-DC43CE47087C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97;p1">
              <a:extLst>
                <a:ext uri="{FF2B5EF4-FFF2-40B4-BE49-F238E27FC236}">
                  <a16:creationId xmlns:a16="http://schemas.microsoft.com/office/drawing/2014/main" id="{E86359D5-F9E4-40EF-BF89-55EB6A7B51C3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54683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5A8E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Clustering 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Step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8CCA3A-846F-4FA5-AE0E-9A035EF27976}"/>
              </a:ext>
            </a:extLst>
          </p:cNvPr>
          <p:cNvSpPr/>
          <p:nvPr/>
        </p:nvSpPr>
        <p:spPr>
          <a:xfrm>
            <a:off x="641020" y="2033120"/>
            <a:ext cx="9143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Feature extraction and selection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Clustering algorithm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Result Evaluation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Result Explanation</a:t>
            </a:r>
            <a:endParaRPr lang="en-ID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99DCDA-3C82-4D71-8F49-63B90B91D5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86690496-6ECA-4134-8F69-C0C264A532AB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0" name="Google Shape;92;p1">
              <a:extLst>
                <a:ext uri="{FF2B5EF4-FFF2-40B4-BE49-F238E27FC236}">
                  <a16:creationId xmlns:a16="http://schemas.microsoft.com/office/drawing/2014/main" id="{E5D7CD47-192F-4F66-9AA1-C91B434E5909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0F8314A0-62FD-470E-86DA-DFE48A48DE76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F0975756-A662-403A-BFB1-9E15FBC3EBE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A3CB8429-3DB2-4716-B5A5-2DC93A8B86DD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BE1E6AEC-2796-48D0-BC80-B70DB910C31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7;p1">
              <a:extLst>
                <a:ext uri="{FF2B5EF4-FFF2-40B4-BE49-F238E27FC236}">
                  <a16:creationId xmlns:a16="http://schemas.microsoft.com/office/drawing/2014/main" id="{721037DB-B839-4450-A744-308EE06419A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6417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294696" y="980668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 the Recommended Number of Clusters</a:t>
            </a:r>
            <a:endParaRPr lang="en-ID" sz="28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E5FFFF3-4AC9-48BA-AA22-5209721F1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21" y="1864660"/>
            <a:ext cx="5895644" cy="392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F331B09-696D-4405-B1B2-BCE4058AF810}"/>
              </a:ext>
            </a:extLst>
          </p:cNvPr>
          <p:cNvSpPr/>
          <p:nvPr/>
        </p:nvSpPr>
        <p:spPr>
          <a:xfrm>
            <a:off x="6691590" y="1971963"/>
            <a:ext cx="46061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>
                <a:solidFill>
                  <a:srgbClr val="273239"/>
                </a:solidFill>
                <a:latin typeface="urw-din"/>
              </a:rPr>
              <a:t>Distortion:</a:t>
            </a:r>
            <a:r>
              <a:rPr lang="en-US" dirty="0">
                <a:solidFill>
                  <a:srgbClr val="273239"/>
                </a:solidFill>
                <a:latin typeface="urw-din"/>
              </a:rPr>
              <a:t> It is calculated as the average of the squared distances from the cluster centers of the respective clusters. Typically, the Euclidean distance metric is used.</a:t>
            </a:r>
            <a:endParaRPr lang="en-US" b="0" i="0" dirty="0">
              <a:solidFill>
                <a:srgbClr val="273239"/>
              </a:solidFill>
              <a:effectLst/>
              <a:latin typeface="urw-din"/>
            </a:endParaRPr>
          </a:p>
        </p:txBody>
      </p:sp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CEC7E5BF-8AF7-4281-A25E-5AA16BE7D330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0" name="Google Shape;92;p1">
              <a:extLst>
                <a:ext uri="{FF2B5EF4-FFF2-40B4-BE49-F238E27FC236}">
                  <a16:creationId xmlns:a16="http://schemas.microsoft.com/office/drawing/2014/main" id="{2DE4CAC2-947D-4CC8-B644-965ABFBE229F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" name="Google Shape;93;p1">
              <a:extLst>
                <a:ext uri="{FF2B5EF4-FFF2-40B4-BE49-F238E27FC236}">
                  <a16:creationId xmlns:a16="http://schemas.microsoft.com/office/drawing/2014/main" id="{557443E9-6DBD-4DB7-8C72-22233E34ABF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94;p1">
              <a:extLst>
                <a:ext uri="{FF2B5EF4-FFF2-40B4-BE49-F238E27FC236}">
                  <a16:creationId xmlns:a16="http://schemas.microsoft.com/office/drawing/2014/main" id="{14EB6039-7B6A-4AE0-B3C4-5FC571C199DD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5;p1">
              <a:extLst>
                <a:ext uri="{FF2B5EF4-FFF2-40B4-BE49-F238E27FC236}">
                  <a16:creationId xmlns:a16="http://schemas.microsoft.com/office/drawing/2014/main" id="{B7898F38-BDA2-4ED4-A173-93A74ACA80C1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6;p1">
              <a:extLst>
                <a:ext uri="{FF2B5EF4-FFF2-40B4-BE49-F238E27FC236}">
                  <a16:creationId xmlns:a16="http://schemas.microsoft.com/office/drawing/2014/main" id="{AAE8746F-8D0C-4F62-BFAB-8AED330BAAC3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7;p1">
              <a:extLst>
                <a:ext uri="{FF2B5EF4-FFF2-40B4-BE49-F238E27FC236}">
                  <a16:creationId xmlns:a16="http://schemas.microsoft.com/office/drawing/2014/main" id="{D2A24423-89DE-4B52-95AD-CFEF8D954E26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0997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84062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Cluster</a:t>
            </a:r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Evaluation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7BBA-12B5-4451-8FD7-D82A73BAB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29113"/>
            <a:ext cx="10515600" cy="51466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Which one is ideally better?</a:t>
            </a:r>
            <a:endParaRPr lang="en-ID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122BABF-9EBA-48B9-BD3C-0F68BCC7F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19" y="2253488"/>
            <a:ext cx="4849496" cy="3250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6602BC50-1D3E-4CE9-A4B9-9C410BDEC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247899"/>
            <a:ext cx="4980563" cy="3250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oogle Shape;91;p1">
            <a:extLst>
              <a:ext uri="{FF2B5EF4-FFF2-40B4-BE49-F238E27FC236}">
                <a16:creationId xmlns:a16="http://schemas.microsoft.com/office/drawing/2014/main" id="{3857F8E0-F7B7-4319-9CA7-C450AE939A40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3" name="Google Shape;92;p1">
              <a:extLst>
                <a:ext uri="{FF2B5EF4-FFF2-40B4-BE49-F238E27FC236}">
                  <a16:creationId xmlns:a16="http://schemas.microsoft.com/office/drawing/2014/main" id="{2C0EDA92-5B87-434D-9764-C97A2B91F01C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" name="Google Shape;93;p1">
              <a:extLst>
                <a:ext uri="{FF2B5EF4-FFF2-40B4-BE49-F238E27FC236}">
                  <a16:creationId xmlns:a16="http://schemas.microsoft.com/office/drawing/2014/main" id="{9FA124E4-9CCB-4570-A7A0-6527BAFA8AF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94;p1">
              <a:extLst>
                <a:ext uri="{FF2B5EF4-FFF2-40B4-BE49-F238E27FC236}">
                  <a16:creationId xmlns:a16="http://schemas.microsoft.com/office/drawing/2014/main" id="{F447A26B-C435-4B36-8FD2-B93D54F8CD71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5;p1">
              <a:extLst>
                <a:ext uri="{FF2B5EF4-FFF2-40B4-BE49-F238E27FC236}">
                  <a16:creationId xmlns:a16="http://schemas.microsoft.com/office/drawing/2014/main" id="{F65CF7E7-F43D-4328-B414-591A63115B56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6;p1">
              <a:extLst>
                <a:ext uri="{FF2B5EF4-FFF2-40B4-BE49-F238E27FC236}">
                  <a16:creationId xmlns:a16="http://schemas.microsoft.com/office/drawing/2014/main" id="{84D5888B-0D7F-4123-9B11-5AE4D1B95A74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97;p1">
              <a:extLst>
                <a:ext uri="{FF2B5EF4-FFF2-40B4-BE49-F238E27FC236}">
                  <a16:creationId xmlns:a16="http://schemas.microsoft.com/office/drawing/2014/main" id="{9BD35E90-4FA5-419C-A86C-8994DD4D1B76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762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7BBA-12B5-4451-8FD7-D82A73BAB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463" y="1504788"/>
            <a:ext cx="5350933" cy="3059642"/>
          </a:xfrm>
        </p:spPr>
        <p:txBody>
          <a:bodyPr>
            <a:normAutofit lnSpcReduction="10000"/>
          </a:bodyPr>
          <a:lstStyle/>
          <a:p>
            <a:pPr marL="0" indent="0" algn="just" fontAlgn="base">
              <a:buNone/>
            </a:pPr>
            <a:r>
              <a:rPr lang="en-US" sz="1800" b="1" dirty="0" err="1"/>
              <a:t>Indeks</a:t>
            </a:r>
            <a:r>
              <a:rPr lang="en-US" sz="1800" b="1" dirty="0"/>
              <a:t> DBI</a:t>
            </a:r>
          </a:p>
          <a:p>
            <a:pPr marL="0" indent="0" algn="just" fontAlgn="base">
              <a:buNone/>
            </a:pPr>
            <a:r>
              <a:rPr lang="en-US" sz="1800" dirty="0" err="1"/>
              <a:t>Indeks</a:t>
            </a:r>
            <a:r>
              <a:rPr lang="en-US" sz="1800" dirty="0"/>
              <a:t> Davies–Bouldin (DBI) (</a:t>
            </a:r>
            <a:r>
              <a:rPr lang="en-US" sz="1800" dirty="0" err="1"/>
              <a:t>diperkenalkan</a:t>
            </a:r>
            <a:r>
              <a:rPr lang="en-US" sz="1800" dirty="0"/>
              <a:t> oleh David L. Davies dan Donald W. Bouldin pada </a:t>
            </a:r>
            <a:r>
              <a:rPr lang="en-US" sz="1800" dirty="0" err="1"/>
              <a:t>tahun</a:t>
            </a:r>
            <a:r>
              <a:rPr lang="en-US" sz="1800" dirty="0"/>
              <a:t> 1979), </a:t>
            </a:r>
            <a:r>
              <a:rPr lang="en-US" sz="1800" dirty="0" err="1"/>
              <a:t>metrik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mengevaluasi</a:t>
            </a:r>
            <a:r>
              <a:rPr lang="en-US" sz="1800" dirty="0"/>
              <a:t> </a:t>
            </a:r>
            <a:r>
              <a:rPr lang="en-US" sz="1800" dirty="0" err="1"/>
              <a:t>algoritma</a:t>
            </a:r>
            <a:r>
              <a:rPr lang="en-US" sz="1800" dirty="0"/>
              <a:t> </a:t>
            </a:r>
            <a:r>
              <a:rPr lang="en-US" sz="1800" dirty="0" err="1"/>
              <a:t>pengelompokan</a:t>
            </a:r>
            <a:r>
              <a:rPr lang="en-US" sz="1800" dirty="0"/>
              <a:t>, </a:t>
            </a:r>
            <a:r>
              <a:rPr lang="en-US" sz="1800" dirty="0" err="1"/>
              <a:t>adalah</a:t>
            </a:r>
            <a:r>
              <a:rPr lang="en-US" sz="1800" dirty="0"/>
              <a:t> </a:t>
            </a:r>
            <a:r>
              <a:rPr lang="en-US" sz="1800" dirty="0" err="1"/>
              <a:t>skema</a:t>
            </a:r>
            <a:r>
              <a:rPr lang="en-US" sz="1800" dirty="0"/>
              <a:t> </a:t>
            </a:r>
            <a:r>
              <a:rPr lang="en-US" sz="1800" dirty="0" err="1"/>
              <a:t>evaluasi</a:t>
            </a:r>
            <a:r>
              <a:rPr lang="en-US" sz="1800" dirty="0"/>
              <a:t> internal, di mana </a:t>
            </a:r>
            <a:r>
              <a:rPr lang="en-US" sz="1800" dirty="0" err="1"/>
              <a:t>validasi</a:t>
            </a:r>
            <a:r>
              <a:rPr lang="en-US" sz="1800" dirty="0"/>
              <a:t> </a:t>
            </a:r>
            <a:r>
              <a:rPr lang="en-US" sz="1800" dirty="0" err="1"/>
              <a:t>seberapa</a:t>
            </a:r>
            <a:r>
              <a:rPr lang="en-US" sz="1800" dirty="0"/>
              <a:t> </a:t>
            </a:r>
            <a:r>
              <a:rPr lang="en-US" sz="1800" dirty="0" err="1"/>
              <a:t>baik</a:t>
            </a:r>
            <a:r>
              <a:rPr lang="en-US" sz="1800" dirty="0"/>
              <a:t> </a:t>
            </a:r>
            <a:r>
              <a:rPr lang="en-US" sz="1800" dirty="0" err="1"/>
              <a:t>pengelompokan</a:t>
            </a:r>
            <a:r>
              <a:rPr lang="en-US" sz="1800" dirty="0"/>
              <a:t> </a:t>
            </a:r>
            <a:r>
              <a:rPr lang="en-US" sz="1800" dirty="0" err="1"/>
              <a:t>telah</a:t>
            </a:r>
            <a:r>
              <a:rPr lang="en-US" sz="1800" dirty="0"/>
              <a:t> </a:t>
            </a:r>
            <a:r>
              <a:rPr lang="en-US" sz="1800" dirty="0" err="1"/>
              <a:t>dilakukan</a:t>
            </a:r>
            <a:r>
              <a:rPr lang="en-US" sz="1800" dirty="0"/>
              <a:t> </a:t>
            </a:r>
            <a:r>
              <a:rPr lang="en-US" sz="1800" dirty="0" err="1"/>
              <a:t>dibuat</a:t>
            </a:r>
            <a:r>
              <a:rPr lang="en-US" sz="1800" dirty="0"/>
              <a:t>. </a:t>
            </a:r>
            <a:r>
              <a:rPr lang="en-US" sz="1800" dirty="0" err="1"/>
              <a:t>menggunakan</a:t>
            </a:r>
            <a:r>
              <a:rPr lang="en-US" sz="1800" dirty="0"/>
              <a:t> </a:t>
            </a:r>
            <a:r>
              <a:rPr lang="en-US" sz="1800" dirty="0" err="1"/>
              <a:t>jumlah</a:t>
            </a:r>
            <a:r>
              <a:rPr lang="en-US" sz="1800" dirty="0"/>
              <a:t> dan </a:t>
            </a:r>
            <a:r>
              <a:rPr lang="en-US" sz="1800" dirty="0" err="1"/>
              <a:t>fitur</a:t>
            </a:r>
            <a:r>
              <a:rPr lang="en-US" sz="1800" dirty="0"/>
              <a:t> yang </a:t>
            </a:r>
            <a:r>
              <a:rPr lang="en-US" sz="1800" dirty="0" err="1"/>
              <a:t>melekat</a:t>
            </a:r>
            <a:r>
              <a:rPr lang="en-US" sz="1800" dirty="0"/>
              <a:t> pada dataset.</a:t>
            </a:r>
          </a:p>
          <a:p>
            <a:pPr marL="0" indent="0" algn="just" fontAlgn="base">
              <a:buNone/>
            </a:pPr>
            <a:r>
              <a:rPr lang="en-US" sz="1800" dirty="0" err="1"/>
              <a:t>Semakin</a:t>
            </a:r>
            <a:r>
              <a:rPr lang="en-US" sz="1800" dirty="0"/>
              <a:t> </a:t>
            </a:r>
            <a:r>
              <a:rPr lang="en-US" sz="1800" dirty="0" err="1"/>
              <a:t>rendah</a:t>
            </a:r>
            <a:r>
              <a:rPr lang="en-US" sz="1800" dirty="0"/>
              <a:t> </a:t>
            </a:r>
            <a:r>
              <a:rPr lang="en-US" sz="1800" dirty="0" err="1"/>
              <a:t>nilai</a:t>
            </a:r>
            <a:r>
              <a:rPr lang="en-US" sz="1800" dirty="0"/>
              <a:t> </a:t>
            </a:r>
            <a:r>
              <a:rPr lang="en-US" sz="1800" dirty="0" err="1"/>
              <a:t>indeks</a:t>
            </a:r>
            <a:r>
              <a:rPr lang="en-US" sz="1800" dirty="0"/>
              <a:t> DB, </a:t>
            </a:r>
            <a:r>
              <a:rPr lang="en-US" sz="1800" dirty="0" err="1"/>
              <a:t>semakin</a:t>
            </a:r>
            <a:r>
              <a:rPr lang="en-US" sz="1800" dirty="0"/>
              <a:t> </a:t>
            </a:r>
            <a:r>
              <a:rPr lang="en-US" sz="1800" dirty="0" err="1"/>
              <a:t>baik</a:t>
            </a:r>
            <a:r>
              <a:rPr lang="en-US" sz="1800" dirty="0"/>
              <a:t> </a:t>
            </a:r>
            <a:r>
              <a:rPr lang="en-US" sz="1800" dirty="0" err="1"/>
              <a:t>clusteringnya</a:t>
            </a:r>
            <a:r>
              <a:rPr lang="en-US" sz="1800" dirty="0"/>
              <a:t>. </a:t>
            </a:r>
            <a:r>
              <a:rPr lang="en-US" sz="1800" dirty="0" err="1"/>
              <a:t>Ini</a:t>
            </a:r>
            <a:r>
              <a:rPr lang="en-US" sz="1800" dirty="0"/>
              <a:t> juga </a:t>
            </a:r>
            <a:r>
              <a:rPr lang="en-US" sz="1800" dirty="0" err="1"/>
              <a:t>memiliki</a:t>
            </a:r>
            <a:r>
              <a:rPr lang="en-US" sz="1800" dirty="0"/>
              <a:t> </a:t>
            </a:r>
            <a:r>
              <a:rPr lang="en-US" sz="1800" dirty="0" err="1"/>
              <a:t>kekurangan</a:t>
            </a:r>
            <a:r>
              <a:rPr lang="en-US" sz="1800" dirty="0"/>
              <a:t>. Nilai </a:t>
            </a:r>
            <a:r>
              <a:rPr lang="en-US" sz="1800" dirty="0" err="1"/>
              <a:t>bagus</a:t>
            </a:r>
            <a:r>
              <a:rPr lang="en-US" sz="1800" dirty="0"/>
              <a:t> yang </a:t>
            </a:r>
            <a:r>
              <a:rPr lang="en-US" sz="1800" dirty="0" err="1"/>
              <a:t>dilaporkan</a:t>
            </a:r>
            <a:r>
              <a:rPr lang="en-US" sz="1800" dirty="0"/>
              <a:t> oleh </a:t>
            </a:r>
            <a:r>
              <a:rPr lang="en-US" sz="1800" dirty="0" err="1"/>
              <a:t>metode</a:t>
            </a:r>
            <a:r>
              <a:rPr lang="en-US" sz="1800" dirty="0"/>
              <a:t> </a:t>
            </a:r>
            <a:r>
              <a:rPr lang="en-US" sz="1800" dirty="0" err="1"/>
              <a:t>ini</a:t>
            </a:r>
            <a:r>
              <a:rPr lang="en-US" sz="1800" dirty="0"/>
              <a:t> </a:t>
            </a:r>
            <a:r>
              <a:rPr lang="en-US" sz="1800" dirty="0" err="1"/>
              <a:t>tidak</a:t>
            </a:r>
            <a:r>
              <a:rPr lang="en-US" sz="1800" dirty="0"/>
              <a:t> </a:t>
            </a:r>
            <a:r>
              <a:rPr lang="en-US" sz="1800" dirty="0" err="1"/>
              <a:t>menyiratkan</a:t>
            </a:r>
            <a:r>
              <a:rPr lang="en-US" sz="1800" dirty="0"/>
              <a:t> </a:t>
            </a:r>
            <a:r>
              <a:rPr lang="en-US" sz="1800" dirty="0" err="1"/>
              <a:t>pengambilan</a:t>
            </a:r>
            <a:r>
              <a:rPr lang="en-US" sz="1800" dirty="0"/>
              <a:t> </a:t>
            </a:r>
            <a:r>
              <a:rPr lang="en-US" sz="1800" dirty="0" err="1"/>
              <a:t>informasi</a:t>
            </a:r>
            <a:r>
              <a:rPr lang="en-US" sz="1800" dirty="0"/>
              <a:t> </a:t>
            </a:r>
            <a:r>
              <a:rPr lang="en-US" sz="1800" dirty="0" err="1"/>
              <a:t>terbaik</a:t>
            </a:r>
            <a:r>
              <a:rPr lang="en-US" sz="1800" dirty="0"/>
              <a:t>.</a:t>
            </a:r>
            <a:endParaRPr lang="en-ID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E2B274F-6EDB-4F5A-B315-06927469DB50}"/>
              </a:ext>
            </a:extLst>
          </p:cNvPr>
          <p:cNvSpPr txBox="1">
            <a:spLocks/>
          </p:cNvSpPr>
          <p:nvPr/>
        </p:nvSpPr>
        <p:spPr>
          <a:xfrm>
            <a:off x="641019" y="84062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Cluster</a:t>
            </a:r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Evaluation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0BB679A-7C3A-4813-A6EE-8C1C9CAE5D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671715"/>
              </p:ext>
            </p:extLst>
          </p:nvPr>
        </p:nvGraphicFramePr>
        <p:xfrm>
          <a:off x="6146800" y="33274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2" name="Equation" r:id="rId3" imgW="914400" imgH="198720" progId="Equation.DSMT4">
                  <p:embed/>
                </p:oleObj>
              </mc:Choice>
              <mc:Fallback>
                <p:oleObj name="Equation" r:id="rId3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6800" y="33274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14F8968-3F66-4B35-9680-436008DA94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2245794"/>
              </p:ext>
            </p:extLst>
          </p:nvPr>
        </p:nvGraphicFramePr>
        <p:xfrm>
          <a:off x="6146800" y="3327400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3" name="Equation" r:id="rId5" imgW="914400" imgH="198720" progId="Equation.DSMT4">
                  <p:embed/>
                </p:oleObj>
              </mc:Choice>
              <mc:Fallback>
                <p:oleObj name="Equation" r:id="rId5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6800" y="3327400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00264440-B4C0-40D5-9DAB-D5EEF5CF2E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254519"/>
              </p:ext>
            </p:extLst>
          </p:nvPr>
        </p:nvGraphicFramePr>
        <p:xfrm>
          <a:off x="1066222" y="4820605"/>
          <a:ext cx="4697413" cy="106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4" name="Equation" r:id="rId6" imgW="2184120" imgH="495000" progId="Equation.DSMT4">
                  <p:embed/>
                </p:oleObj>
              </mc:Choice>
              <mc:Fallback>
                <p:oleObj name="Equation" r:id="rId6" imgW="2184120" imgH="495000" progId="Equation.DSMT4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791A119D-CC26-4B20-9B92-EC9721A506F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222" y="4820605"/>
                        <a:ext cx="4697413" cy="1065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142F62CC-E876-4E47-8156-F16827C9CF4F}"/>
              </a:ext>
            </a:extLst>
          </p:cNvPr>
          <p:cNvGrpSpPr/>
          <p:nvPr/>
        </p:nvGrpSpPr>
        <p:grpSpPr>
          <a:xfrm>
            <a:off x="6604000" y="1552014"/>
            <a:ext cx="4488407" cy="2952586"/>
            <a:chOff x="6314239" y="3219614"/>
            <a:chExt cx="4488407" cy="2952586"/>
          </a:xfrm>
        </p:grpSpPr>
        <p:pic>
          <p:nvPicPr>
            <p:cNvPr id="15" name="Picture 11">
              <a:extLst>
                <a:ext uri="{FF2B5EF4-FFF2-40B4-BE49-F238E27FC236}">
                  <a16:creationId xmlns:a16="http://schemas.microsoft.com/office/drawing/2014/main" id="{D760FB44-DB6A-4403-A7AE-CFE1F47DD1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4239" y="3219614"/>
              <a:ext cx="4488407" cy="2952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7BF6C43-B678-45D4-9931-0A01473AEC6A}"/>
                </a:ext>
              </a:extLst>
            </p:cNvPr>
            <p:cNvCxnSpPr>
              <a:cxnSpLocks/>
            </p:cNvCxnSpPr>
            <p:nvPr/>
          </p:nvCxnSpPr>
          <p:spPr>
            <a:xfrm>
              <a:off x="7586804" y="3838669"/>
              <a:ext cx="2462543" cy="1443123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aphicFrame>
          <p:nvGraphicFramePr>
            <p:cNvPr id="17" name="Object 16">
              <a:extLst>
                <a:ext uri="{FF2B5EF4-FFF2-40B4-BE49-F238E27FC236}">
                  <a16:creationId xmlns:a16="http://schemas.microsoft.com/office/drawing/2014/main" id="{4FA82B82-1D6E-465E-9FF1-F8372F60B23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42385581"/>
                </p:ext>
              </p:extLst>
            </p:nvPr>
          </p:nvGraphicFramePr>
          <p:xfrm>
            <a:off x="8711947" y="4131255"/>
            <a:ext cx="794191" cy="3970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5" name="Equation" r:id="rId9" imgW="507960" imgH="253800" progId="Equation.DSMT4">
                    <p:embed/>
                  </p:oleObj>
                </mc:Choice>
                <mc:Fallback>
                  <p:oleObj name="Equation" r:id="rId9" imgW="507960" imgH="253800" progId="Equation.DSMT4">
                    <p:embed/>
                    <p:pic>
                      <p:nvPicPr>
                        <p:cNvPr id="22" name="Object 21">
                          <a:extLst>
                            <a:ext uri="{FF2B5EF4-FFF2-40B4-BE49-F238E27FC236}">
                              <a16:creationId xmlns:a16="http://schemas.microsoft.com/office/drawing/2014/main" id="{7ED39296-41A3-4388-885F-CC569413686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8711947" y="4131255"/>
                          <a:ext cx="794191" cy="39709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Object 17">
              <a:extLst>
                <a:ext uri="{FF2B5EF4-FFF2-40B4-BE49-F238E27FC236}">
                  <a16:creationId xmlns:a16="http://schemas.microsoft.com/office/drawing/2014/main" id="{498904B6-2CBD-4526-9A63-BE59DD4EC26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16608170"/>
                </p:ext>
              </p:extLst>
            </p:nvPr>
          </p:nvGraphicFramePr>
          <p:xfrm>
            <a:off x="9326563" y="5281613"/>
            <a:ext cx="3683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6" name="Equation" r:id="rId11" imgW="368280" imgH="215640" progId="Equation.DSMT4">
                    <p:embed/>
                  </p:oleObj>
                </mc:Choice>
                <mc:Fallback>
                  <p:oleObj name="Equation" r:id="rId11" imgW="368280" imgH="215640" progId="Equation.DSMT4">
                    <p:embed/>
                    <p:pic>
                      <p:nvPicPr>
                        <p:cNvPr id="23" name="Object 22">
                          <a:extLst>
                            <a:ext uri="{FF2B5EF4-FFF2-40B4-BE49-F238E27FC236}">
                              <a16:creationId xmlns:a16="http://schemas.microsoft.com/office/drawing/2014/main" id="{F5EBD934-9128-4701-97B8-6F0033C2784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326563" y="5281613"/>
                          <a:ext cx="3683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CC49EC5-A64E-4798-A7B4-FB2A703667B2}"/>
                </a:ext>
              </a:extLst>
            </p:cNvPr>
            <p:cNvCxnSpPr>
              <a:cxnSpLocks/>
            </p:cNvCxnSpPr>
            <p:nvPr/>
          </p:nvCxnSpPr>
          <p:spPr>
            <a:xfrm>
              <a:off x="9109042" y="5160475"/>
              <a:ext cx="940305" cy="12131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123E2F8-C011-4A89-B8D5-CFBCA4AAF47A}"/>
              </a:ext>
            </a:extLst>
          </p:cNvPr>
          <p:cNvGrpSpPr/>
          <p:nvPr/>
        </p:nvGrpSpPr>
        <p:grpSpPr>
          <a:xfrm>
            <a:off x="6090396" y="4935998"/>
            <a:ext cx="5300030" cy="1257293"/>
            <a:chOff x="795970" y="5090875"/>
            <a:chExt cx="5300030" cy="1257293"/>
          </a:xfrm>
        </p:grpSpPr>
        <p:graphicFrame>
          <p:nvGraphicFramePr>
            <p:cNvPr id="25" name="Object 24">
              <a:extLst>
                <a:ext uri="{FF2B5EF4-FFF2-40B4-BE49-F238E27FC236}">
                  <a16:creationId xmlns:a16="http://schemas.microsoft.com/office/drawing/2014/main" id="{39ACD1EB-6C08-459D-AC5D-775E49D38DA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32796119"/>
                </p:ext>
              </p:extLst>
            </p:nvPr>
          </p:nvGraphicFramePr>
          <p:xfrm>
            <a:off x="795970" y="5090875"/>
            <a:ext cx="763669" cy="3818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7" name="Equation" r:id="rId13" imgW="507960" imgH="253800" progId="Equation.DSMT4">
                    <p:embed/>
                  </p:oleObj>
                </mc:Choice>
                <mc:Fallback>
                  <p:oleObj name="Equation" r:id="rId13" imgW="507960" imgH="253800" progId="Equation.DSMT4">
                    <p:embed/>
                    <p:pic>
                      <p:nvPicPr>
                        <p:cNvPr id="9" name="Object 8">
                          <a:extLst>
                            <a:ext uri="{FF2B5EF4-FFF2-40B4-BE49-F238E27FC236}">
                              <a16:creationId xmlns:a16="http://schemas.microsoft.com/office/drawing/2014/main" id="{AE49472F-A7DB-4C0C-9C2F-0B82210712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795970" y="5090875"/>
                          <a:ext cx="763669" cy="38183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E020E97-60BC-48F0-A7DD-4D78B8D1679A}"/>
                </a:ext>
              </a:extLst>
            </p:cNvPr>
            <p:cNvSpPr txBox="1"/>
            <p:nvPr/>
          </p:nvSpPr>
          <p:spPr>
            <a:xfrm>
              <a:off x="1672389" y="5090875"/>
              <a:ext cx="44236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adalah</a:t>
              </a:r>
              <a:r>
                <a:rPr lang="en-US" dirty="0"/>
                <a:t> </a:t>
              </a:r>
              <a:r>
                <a:rPr lang="en-US" dirty="0" err="1"/>
                <a:t>jarak</a:t>
              </a:r>
              <a:r>
                <a:rPr lang="en-US" dirty="0"/>
                <a:t> </a:t>
              </a:r>
              <a:r>
                <a:rPr lang="en-US" dirty="0" err="1"/>
                <a:t>antar</a:t>
              </a:r>
              <a:r>
                <a:rPr lang="en-US" dirty="0"/>
                <a:t> cluster </a:t>
              </a:r>
              <a:r>
                <a:rPr lang="en-US" dirty="0" err="1"/>
                <a:t>yaitu</a:t>
              </a:r>
              <a:r>
                <a:rPr lang="en-US" dirty="0"/>
                <a:t> </a:t>
              </a:r>
              <a:r>
                <a:rPr lang="en-US" dirty="0" err="1"/>
                <a:t>jarak</a:t>
              </a:r>
              <a:r>
                <a:rPr lang="en-US" dirty="0"/>
                <a:t> </a:t>
              </a:r>
              <a:r>
                <a:rPr lang="en-US" dirty="0" err="1"/>
                <a:t>antara</a:t>
              </a:r>
              <a:r>
                <a:rPr lang="en-US" dirty="0"/>
                <a:t> cluster Xi dan </a:t>
              </a:r>
              <a:r>
                <a:rPr lang="en-US" dirty="0" err="1"/>
                <a:t>Xj</a:t>
              </a:r>
              <a:endParaRPr lang="en-ID" dirty="0"/>
            </a:p>
          </p:txBody>
        </p:sp>
        <p:graphicFrame>
          <p:nvGraphicFramePr>
            <p:cNvPr id="27" name="Object 26">
              <a:extLst>
                <a:ext uri="{FF2B5EF4-FFF2-40B4-BE49-F238E27FC236}">
                  <a16:creationId xmlns:a16="http://schemas.microsoft.com/office/drawing/2014/main" id="{87E2FC8A-7A0E-416D-8F34-3DD5BC21A3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48860517"/>
                </p:ext>
              </p:extLst>
            </p:nvPr>
          </p:nvGraphicFramePr>
          <p:xfrm>
            <a:off x="900113" y="5730875"/>
            <a:ext cx="554037" cy="323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8" name="Equation" r:id="rId15" imgW="368280" imgH="215640" progId="Equation.DSMT4">
                    <p:embed/>
                  </p:oleObj>
                </mc:Choice>
                <mc:Fallback>
                  <p:oleObj name="Equation" r:id="rId15" imgW="368280" imgH="215640" progId="Equation.DSMT4">
                    <p:embed/>
                    <p:pic>
                      <p:nvPicPr>
                        <p:cNvPr id="14" name="Object 13">
                          <a:extLst>
                            <a:ext uri="{FF2B5EF4-FFF2-40B4-BE49-F238E27FC236}">
                              <a16:creationId xmlns:a16="http://schemas.microsoft.com/office/drawing/2014/main" id="{EC2F5918-0B01-4BAF-8BB9-89948F105CD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900113" y="5730875"/>
                          <a:ext cx="554037" cy="3238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0DC1E9-BB98-4034-BA86-C3FDA2040EAE}"/>
                </a:ext>
              </a:extLst>
            </p:cNvPr>
            <p:cNvSpPr txBox="1"/>
            <p:nvPr/>
          </p:nvSpPr>
          <p:spPr>
            <a:xfrm>
              <a:off x="1672389" y="5701837"/>
              <a:ext cx="44236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adalah</a:t>
              </a:r>
              <a:r>
                <a:rPr lang="en-US" dirty="0"/>
                <a:t> </a:t>
              </a:r>
              <a:r>
                <a:rPr lang="en-US" dirty="0" err="1"/>
                <a:t>jarak</a:t>
              </a:r>
              <a:r>
                <a:rPr lang="en-US" dirty="0"/>
                <a:t> </a:t>
              </a:r>
              <a:r>
                <a:rPr lang="en-US" dirty="0" err="1"/>
                <a:t>intracluster</a:t>
              </a:r>
              <a:r>
                <a:rPr lang="en-US" dirty="0"/>
                <a:t> </a:t>
              </a:r>
              <a:r>
                <a:rPr lang="en-US" dirty="0" err="1"/>
                <a:t>dari</a:t>
              </a:r>
              <a:r>
                <a:rPr lang="en-US" dirty="0"/>
                <a:t> cluster </a:t>
              </a:r>
              <a:r>
                <a:rPr lang="en-US" dirty="0" err="1"/>
                <a:t>Xk</a:t>
              </a:r>
              <a:r>
                <a:rPr lang="en-US" dirty="0"/>
                <a:t> </a:t>
              </a:r>
              <a:r>
                <a:rPr lang="en-US" dirty="0" err="1"/>
                <a:t>yaitu</a:t>
              </a:r>
              <a:r>
                <a:rPr lang="en-US" dirty="0"/>
                <a:t> </a:t>
              </a:r>
              <a:r>
                <a:rPr lang="en-US" dirty="0" err="1"/>
                <a:t>jarak</a:t>
              </a:r>
              <a:r>
                <a:rPr lang="en-US" dirty="0"/>
                <a:t> </a:t>
              </a:r>
              <a:r>
                <a:rPr lang="en-US" dirty="0" err="1"/>
                <a:t>dalam</a:t>
              </a:r>
              <a:r>
                <a:rPr lang="en-US" dirty="0"/>
                <a:t> cluster </a:t>
              </a:r>
              <a:r>
                <a:rPr lang="en-US" dirty="0" err="1"/>
                <a:t>Xk</a:t>
              </a:r>
              <a:endParaRPr lang="en-ID" dirty="0"/>
            </a:p>
          </p:txBody>
        </p:sp>
      </p:grpSp>
      <p:grpSp>
        <p:nvGrpSpPr>
          <p:cNvPr id="20" name="Google Shape;91;p1">
            <a:extLst>
              <a:ext uri="{FF2B5EF4-FFF2-40B4-BE49-F238E27FC236}">
                <a16:creationId xmlns:a16="http://schemas.microsoft.com/office/drawing/2014/main" id="{3B4223AC-693C-4A09-AC22-39C2382FDEBD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21" name="Google Shape;92;p1">
              <a:extLst>
                <a:ext uri="{FF2B5EF4-FFF2-40B4-BE49-F238E27FC236}">
                  <a16:creationId xmlns:a16="http://schemas.microsoft.com/office/drawing/2014/main" id="{D27B3EA5-902C-472B-8C6A-FA447C23B4D5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" name="Google Shape;93;p1">
              <a:extLst>
                <a:ext uri="{FF2B5EF4-FFF2-40B4-BE49-F238E27FC236}">
                  <a16:creationId xmlns:a16="http://schemas.microsoft.com/office/drawing/2014/main" id="{47C741F1-8E71-4F6A-8D69-AD4069E6EE0E}"/>
                </a:ext>
              </a:extLst>
            </p:cNvPr>
            <p:cNvPicPr preferRelativeResize="0"/>
            <p:nvPr/>
          </p:nvPicPr>
          <p:blipFill rotWithShape="1">
            <a:blip r:embed="rId17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94;p1">
              <a:extLst>
                <a:ext uri="{FF2B5EF4-FFF2-40B4-BE49-F238E27FC236}">
                  <a16:creationId xmlns:a16="http://schemas.microsoft.com/office/drawing/2014/main" id="{575D0D15-1377-4A4D-92F7-FC55E911D53E}"/>
                </a:ext>
              </a:extLst>
            </p:cNvPr>
            <p:cNvPicPr preferRelativeResize="0"/>
            <p:nvPr/>
          </p:nvPicPr>
          <p:blipFill rotWithShape="1">
            <a:blip r:embed="rId18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95;p1">
              <a:extLst>
                <a:ext uri="{FF2B5EF4-FFF2-40B4-BE49-F238E27FC236}">
                  <a16:creationId xmlns:a16="http://schemas.microsoft.com/office/drawing/2014/main" id="{16565BF8-431B-4793-9BDD-CAB4450A2F5F}"/>
                </a:ext>
              </a:extLst>
            </p:cNvPr>
            <p:cNvPicPr preferRelativeResize="0"/>
            <p:nvPr/>
          </p:nvPicPr>
          <p:blipFill rotWithShape="1">
            <a:blip r:embed="rId19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96;p1">
              <a:extLst>
                <a:ext uri="{FF2B5EF4-FFF2-40B4-BE49-F238E27FC236}">
                  <a16:creationId xmlns:a16="http://schemas.microsoft.com/office/drawing/2014/main" id="{647FA7E6-1E27-4793-A84B-DAD96B817E09}"/>
                </a:ext>
              </a:extLst>
            </p:cNvPr>
            <p:cNvPicPr preferRelativeResize="0"/>
            <p:nvPr/>
          </p:nvPicPr>
          <p:blipFill rotWithShape="1">
            <a:blip r:embed="rId20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97;p1">
              <a:extLst>
                <a:ext uri="{FF2B5EF4-FFF2-40B4-BE49-F238E27FC236}">
                  <a16:creationId xmlns:a16="http://schemas.microsoft.com/office/drawing/2014/main" id="{6E6B539B-F650-4CA1-8105-F27021314148}"/>
                </a:ext>
              </a:extLst>
            </p:cNvPr>
            <p:cNvPicPr preferRelativeResize="0"/>
            <p:nvPr/>
          </p:nvPicPr>
          <p:blipFill rotWithShape="1">
            <a:blip r:embed="rId21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4741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9752744-4147-411F-86E4-336B3F20055E}"/>
              </a:ext>
            </a:extLst>
          </p:cNvPr>
          <p:cNvSpPr txBox="1">
            <a:spLocks/>
          </p:cNvSpPr>
          <p:nvPr/>
        </p:nvSpPr>
        <p:spPr>
          <a:xfrm>
            <a:off x="641019" y="1008992"/>
            <a:ext cx="9144000" cy="664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447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of K Means Clustering</a:t>
            </a:r>
            <a:endParaRPr lang="en-ID" sz="3600" b="1" dirty="0">
              <a:solidFill>
                <a:srgbClr val="004473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C5F8AB34-0417-4FD9-8CE0-CC8392092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19" y="1907482"/>
            <a:ext cx="9527914" cy="334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/>
              <a:t>1. K Means clustering in action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493BC4-5240-47C2-8BC0-E6BDC8C31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847" y="1907482"/>
            <a:ext cx="5401733" cy="4051300"/>
          </a:xfrm>
          <a:prstGeom prst="rect">
            <a:avLst/>
          </a:prstGeom>
        </p:spPr>
      </p:pic>
      <p:grpSp>
        <p:nvGrpSpPr>
          <p:cNvPr id="8" name="Google Shape;91;p1">
            <a:extLst>
              <a:ext uri="{FF2B5EF4-FFF2-40B4-BE49-F238E27FC236}">
                <a16:creationId xmlns:a16="http://schemas.microsoft.com/office/drawing/2014/main" id="{92F8395D-7369-479C-9872-EAAC3E94ABD2}"/>
              </a:ext>
            </a:extLst>
          </p:cNvPr>
          <p:cNvGrpSpPr/>
          <p:nvPr/>
        </p:nvGrpSpPr>
        <p:grpSpPr>
          <a:xfrm>
            <a:off x="7717211" y="306504"/>
            <a:ext cx="4274205" cy="822651"/>
            <a:chOff x="7736542" y="233082"/>
            <a:chExt cx="4285130" cy="824753"/>
          </a:xfrm>
        </p:grpSpPr>
        <p:sp>
          <p:nvSpPr>
            <p:cNvPr id="14" name="Google Shape;92;p1">
              <a:extLst>
                <a:ext uri="{FF2B5EF4-FFF2-40B4-BE49-F238E27FC236}">
                  <a16:creationId xmlns:a16="http://schemas.microsoft.com/office/drawing/2014/main" id="{2402A0CB-F1AA-4CA9-8711-35F91E911FFF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" name="Google Shape;93;p1">
              <a:extLst>
                <a:ext uri="{FF2B5EF4-FFF2-40B4-BE49-F238E27FC236}">
                  <a16:creationId xmlns:a16="http://schemas.microsoft.com/office/drawing/2014/main" id="{0BFC4659-EA54-4473-BF5F-84088D30207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000230" y="367062"/>
              <a:ext cx="540000" cy="5429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94;p1">
              <a:extLst>
                <a:ext uri="{FF2B5EF4-FFF2-40B4-BE49-F238E27FC236}">
                  <a16:creationId xmlns:a16="http://schemas.microsoft.com/office/drawing/2014/main" id="{C53FCE23-A516-4E23-8937-1D6CE8C5AD32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737361" y="372211"/>
              <a:ext cx="540000" cy="5326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95;p1">
              <a:extLst>
                <a:ext uri="{FF2B5EF4-FFF2-40B4-BE49-F238E27FC236}">
                  <a16:creationId xmlns:a16="http://schemas.microsoft.com/office/drawing/2014/main" id="{CB831AAA-CD6A-4763-9A45-CF05DE7E228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386215" y="319921"/>
              <a:ext cx="648000" cy="63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96;p1">
              <a:extLst>
                <a:ext uri="{FF2B5EF4-FFF2-40B4-BE49-F238E27FC236}">
                  <a16:creationId xmlns:a16="http://schemas.microsoft.com/office/drawing/2014/main" id="{6D81BCE0-2EFC-43C9-B872-0A5E3ACAF483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97;p1">
              <a:extLst>
                <a:ext uri="{FF2B5EF4-FFF2-40B4-BE49-F238E27FC236}">
                  <a16:creationId xmlns:a16="http://schemas.microsoft.com/office/drawing/2014/main" id="{9F60D82B-DA4B-43B8-BE9A-6012727F457E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44173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</TotalTime>
  <Words>436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Roboto</vt:lpstr>
      <vt:lpstr>Roboto Medium</vt:lpstr>
      <vt:lpstr>urw-din</vt:lpstr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Joko Eliyanto</dc:creator>
  <cp:lastModifiedBy>Joko Eliyanto</cp:lastModifiedBy>
  <cp:revision>30</cp:revision>
  <dcterms:created xsi:type="dcterms:W3CDTF">2022-07-26T16:13:00Z</dcterms:created>
  <dcterms:modified xsi:type="dcterms:W3CDTF">2022-10-01T22:23:56Z</dcterms:modified>
</cp:coreProperties>
</file>